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82" r:id="rId4"/>
    <p:sldId id="283" r:id="rId5"/>
    <p:sldId id="262" r:id="rId6"/>
    <p:sldId id="284" r:id="rId7"/>
    <p:sldId id="272" r:id="rId8"/>
    <p:sldId id="264" r:id="rId9"/>
    <p:sldId id="263" r:id="rId10"/>
    <p:sldId id="286" r:id="rId11"/>
    <p:sldId id="285" r:id="rId12"/>
    <p:sldId id="265" r:id="rId13"/>
    <p:sldId id="281" r:id="rId1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67119" autoAdjust="0"/>
  </p:normalViewPr>
  <p:slideViewPr>
    <p:cSldViewPr snapToGrid="0" snapToObjects="1" showGuides="1">
      <p:cViewPr varScale="1">
        <p:scale>
          <a:sx n="44" d="100"/>
          <a:sy n="44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0DF4E2-AF41-4F2F-88A6-D7A7CC292906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7067D3-078A-4B8A-8FA7-DEF2D6E49AE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72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endParaRPr lang="en-US" sz="13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12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50067A8-66E5-4745-9B83-B4FF46C65557}" type="slidenum">
              <a:rPr lang="en-US">
                <a:latin typeface="Calibri"/>
              </a:rPr>
              <a:pPr defTabSz="495239"/>
              <a:t>3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62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227067D3-078A-4B8A-8FA7-DEF2D6E49AE1}" type="slidenum">
              <a:rPr lang="en-US">
                <a:latin typeface="Calibri"/>
              </a:rPr>
              <a:pPr defTabSz="495239"/>
              <a:t>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81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5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6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8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859" lvl="1" indent="-247620" defTabSz="990478">
              <a:buClr>
                <a:schemeClr val="tx1"/>
              </a:buClr>
            </a:pPr>
            <a:endParaRPr lang="en-US" sz="1300" dirty="0">
              <a:latin typeface="Calibri"/>
            </a:endParaRPr>
          </a:p>
          <a:p>
            <a:pPr defTabSz="99047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9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10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239"/>
            <a:fld id="{EE0D600A-16AF-438C-95B6-997DD975B8A5}" type="slidenum">
              <a:rPr lang="en-US">
                <a:latin typeface="Calibri"/>
              </a:rPr>
              <a:pPr defTabSz="495239"/>
              <a:t>11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609123" y="2857500"/>
            <a:ext cx="5925754" cy="1143000"/>
          </a:xfrm>
        </p:spPr>
        <p:txBody>
          <a:bodyPr>
            <a:normAutofit/>
          </a:bodyPr>
          <a:lstStyle>
            <a:lvl1pPr>
              <a:defRPr sz="3600" b="1" i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12508"/>
            <a:ext cx="8229600" cy="605130"/>
          </a:xfrm>
        </p:spPr>
        <p:txBody>
          <a:bodyPr>
            <a:noAutofit/>
          </a:bodyPr>
          <a:lstStyle>
            <a:lvl1pPr>
              <a:defRPr sz="3200" b="1" i="0" baseline="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095243"/>
          </a:xfrm>
        </p:spPr>
        <p:txBody>
          <a:bodyPr>
            <a:normAutofit/>
          </a:bodyPr>
          <a:lstStyle>
            <a:lvl1pPr>
              <a:defRPr sz="2800" b="0" i="0">
                <a:latin typeface="Palatino Linotype" pitchFamily="18" charset="0"/>
                <a:cs typeface="Palatino Linotype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12508"/>
            <a:ext cx="8229600" cy="605130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095243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A4D8-A83C-AB43-96E9-C45D1A15A4A6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197" y="1544595"/>
            <a:ext cx="6625484" cy="2404505"/>
          </a:xfrm>
        </p:spPr>
        <p:txBody>
          <a:bodyPr>
            <a:normAutofit fontScale="90000"/>
          </a:bodyPr>
          <a:lstStyle/>
          <a:p>
            <a:r>
              <a:rPr lang="en-US" sz="4400" i="0" dirty="0" smtClean="0">
                <a:solidFill>
                  <a:srgbClr val="1F497D"/>
                </a:solidFill>
              </a:rPr>
              <a:t>Il </a:t>
            </a:r>
            <a:r>
              <a:rPr lang="en-US" sz="4400" i="0" dirty="0" err="1" smtClean="0">
                <a:solidFill>
                  <a:srgbClr val="1F497D"/>
                </a:solidFill>
              </a:rPr>
              <a:t>Progetto</a:t>
            </a:r>
            <a:r>
              <a:rPr lang="en-US" sz="4400" i="0" dirty="0" smtClean="0">
                <a:solidFill>
                  <a:srgbClr val="1F497D"/>
                </a:solidFill>
              </a:rPr>
              <a:t> </a:t>
            </a:r>
            <a:r>
              <a:rPr lang="en-US" sz="4400" i="0" dirty="0">
                <a:solidFill>
                  <a:srgbClr val="1F497D"/>
                </a:solidFill>
              </a:rPr>
              <a:t>Eliminate </a:t>
            </a:r>
            <a:r>
              <a:rPr lang="en-US" i="0" dirty="0">
                <a:solidFill>
                  <a:srgbClr val="1F497D"/>
                </a:solidFill>
              </a:rPr>
              <a:t/>
            </a:r>
            <a:br>
              <a:rPr lang="en-US" i="0" dirty="0">
                <a:solidFill>
                  <a:srgbClr val="1F497D"/>
                </a:solidFill>
              </a:rPr>
            </a:br>
            <a:r>
              <a:rPr lang="en-US" i="0" dirty="0">
                <a:solidFill>
                  <a:srgbClr val="1F497D"/>
                </a:solidFill>
              </a:rPr>
              <a:t/>
            </a:r>
            <a:br>
              <a:rPr lang="en-US" i="0" dirty="0">
                <a:solidFill>
                  <a:srgbClr val="1F497D"/>
                </a:solidFill>
              </a:rPr>
            </a:br>
            <a:r>
              <a:rPr lang="en-US" i="0" dirty="0" err="1">
                <a:solidFill>
                  <a:srgbClr val="1F497D"/>
                </a:solidFill>
              </a:rPr>
              <a:t>Campagna</a:t>
            </a:r>
            <a:r>
              <a:rPr lang="en-US" i="0" dirty="0">
                <a:solidFill>
                  <a:srgbClr val="1F497D"/>
                </a:solidFill>
              </a:rPr>
              <a:t> </a:t>
            </a:r>
            <a:r>
              <a:rPr lang="en-US" i="0" dirty="0" err="1">
                <a:solidFill>
                  <a:srgbClr val="1F497D"/>
                </a:solidFill>
              </a:rPr>
              <a:t>di</a:t>
            </a:r>
            <a:r>
              <a:rPr lang="en-US" i="0" dirty="0">
                <a:solidFill>
                  <a:srgbClr val="1F497D"/>
                </a:solidFill>
              </a:rPr>
              <a:t> </a:t>
            </a:r>
            <a:r>
              <a:rPr lang="en-US" i="0" dirty="0" err="1">
                <a:solidFill>
                  <a:srgbClr val="1F497D"/>
                </a:solidFill>
              </a:rPr>
              <a:t>raccolta</a:t>
            </a:r>
            <a:r>
              <a:rPr lang="en-US" i="0" dirty="0">
                <a:solidFill>
                  <a:srgbClr val="1F497D"/>
                </a:solidFill>
              </a:rPr>
              <a:t> </a:t>
            </a:r>
            <a:r>
              <a:rPr lang="en-US" i="0" dirty="0" err="1">
                <a:solidFill>
                  <a:srgbClr val="1F497D"/>
                </a:solidFill>
              </a:rPr>
              <a:t>fondi</a:t>
            </a:r>
            <a:endParaRPr lang="en-US" i="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011387"/>
            <a:ext cx="8229600" cy="685800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Come riusciremo nella nostra impresa?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79623" y="1470453"/>
            <a:ext cx="8007177" cy="3421222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24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Contando sull'impegno di tutti i soci della famiglia Kiwanis ad ogni livello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Reclutando e preparando più di 9.000 leader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Concentrandoci sull'impatto umano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Inaugurando la campagna in occasione della 96</a:t>
            </a:r>
            <a:r>
              <a:rPr lang="en-US" sz="2400" b="0" i="0" baseline="3000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a</a:t>
            </a: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Convention internazionale annuale del Kiwanis a Ginevra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Celebrando il successo in concomitanza con il 100</a:t>
            </a:r>
            <a:r>
              <a:rPr lang="en-US" sz="2400" b="0" i="0" baseline="3000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o</a:t>
            </a: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anniversario del Kiwanis International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rgbClr val="124679"/>
              </a:solidFill>
            </a:endParaRPr>
          </a:p>
        </p:txBody>
      </p:sp>
      <p:pic>
        <p:nvPicPr>
          <p:cNvPr id="7" name="Picture 6" descr="Aktion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77" y="5370658"/>
            <a:ext cx="851148" cy="628423"/>
          </a:xfrm>
          <a:prstGeom prst="rect">
            <a:avLst/>
          </a:prstGeom>
        </p:spPr>
      </p:pic>
      <p:pic>
        <p:nvPicPr>
          <p:cNvPr id="8" name="Picture 7" descr="BuildersClub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693" y="5431978"/>
            <a:ext cx="852235" cy="501488"/>
          </a:xfrm>
          <a:prstGeom prst="rect">
            <a:avLst/>
          </a:prstGeom>
        </p:spPr>
      </p:pic>
      <p:pic>
        <p:nvPicPr>
          <p:cNvPr id="9" name="Picture 8" descr="CKI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305" y="5395372"/>
            <a:ext cx="833738" cy="562808"/>
          </a:xfrm>
          <a:prstGeom prst="rect">
            <a:avLst/>
          </a:prstGeom>
        </p:spPr>
      </p:pic>
      <p:pic>
        <p:nvPicPr>
          <p:cNvPr id="10" name="Picture 9" descr="KeyClub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144" y="5588423"/>
            <a:ext cx="1797184" cy="250866"/>
          </a:xfrm>
          <a:prstGeom prst="rect">
            <a:avLst/>
          </a:prstGeom>
        </p:spPr>
      </p:pic>
      <p:pic>
        <p:nvPicPr>
          <p:cNvPr id="11" name="Picture 10" descr="KIF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747" y="4891675"/>
            <a:ext cx="1459802" cy="444822"/>
          </a:xfrm>
          <a:prstGeom prst="rect">
            <a:avLst/>
          </a:prstGeom>
        </p:spPr>
      </p:pic>
      <p:pic>
        <p:nvPicPr>
          <p:cNvPr id="13" name="Picture 12" descr="KKids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747" y="5482002"/>
            <a:ext cx="997970" cy="439107"/>
          </a:xfrm>
          <a:prstGeom prst="rect">
            <a:avLst/>
          </a:prstGeom>
        </p:spPr>
      </p:pic>
      <p:pic>
        <p:nvPicPr>
          <p:cNvPr id="1026" name="Picture 2" descr="P:\File Sharing\logos\jpg\Kiwanis_BW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5693" y="4845003"/>
            <a:ext cx="1897100" cy="52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68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606972"/>
            <a:ext cx="8229600" cy="685800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Come </a:t>
            </a:r>
            <a:r>
              <a:rPr lang="en-US" sz="32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puoi</a:t>
            </a:r>
            <a:r>
              <a:rPr lang="en-US" sz="32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aiutarci</a:t>
            </a:r>
            <a:r>
              <a:rPr lang="en-US" sz="32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 smtClean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ora</a:t>
            </a:r>
            <a:r>
              <a:rPr lang="en-US" dirty="0">
                <a:solidFill>
                  <a:srgbClr val="1F497D"/>
                </a:solidFill>
              </a:rPr>
              <a:t>?</a:t>
            </a:r>
            <a:endParaRPr lang="en-US" sz="3200" b="1" i="0" baseline="0" dirty="0">
              <a:solidFill>
                <a:srgbClr val="1F497D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087821"/>
            <a:ext cx="8007177" cy="4320554"/>
          </a:xfrm>
        </p:spPr>
        <p:txBody>
          <a:bodyPr>
            <a:normAutofit fontScale="85000" lnSpcReduction="20000"/>
          </a:bodyPr>
          <a:lstStyle/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18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Diffondendo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le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notizie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sul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TMN e sui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suoi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effetti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devastanti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e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prevenibili</a:t>
            </a:r>
            <a:endParaRPr lang="en-US" sz="2400" b="0" i="0" dirty="0">
              <a:solidFill>
                <a:srgbClr val="1F497D"/>
              </a:solidFill>
              <a:latin typeface="Calibri"/>
              <a:ea typeface="+mn-ea"/>
              <a:cs typeface="Palatino Linotype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Visitando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1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www.TheEliminateProject.org 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per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accedere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a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messaggi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chiave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,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opuscoli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e video 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Inserendo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iniziative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raccolta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fondi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per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il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Progetto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Eliminate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nei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programmi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del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periodo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2011-2015 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Prendendo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in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considerazione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donazione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Calibri"/>
                <a:cs typeface="Palatino Linotype"/>
              </a:rPr>
              <a:t>anticipata</a:t>
            </a:r>
            <a:r>
              <a:rPr lang="en-US" sz="2400" b="0" i="0" dirty="0" smtClean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club "Anno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della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leadership":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b="0" i="0" dirty="0" smtClean="0">
                <a:solidFill>
                  <a:srgbClr val="1F497D"/>
                </a:solidFill>
                <a:latin typeface="Calibri"/>
              </a:rPr>
              <a:t>$2.000 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per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</a:rPr>
              <a:t>il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</a:rPr>
              <a:t>Progetto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 Eliminate 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400" b="0" i="0" dirty="0" err="1" smtClean="0">
                <a:solidFill>
                  <a:srgbClr val="1F497D"/>
                </a:solidFill>
              </a:rPr>
              <a:t>Invio</a:t>
            </a:r>
            <a:r>
              <a:rPr lang="en-US" sz="2400" b="0" i="0" dirty="0" smtClean="0">
                <a:solidFill>
                  <a:srgbClr val="1F497D"/>
                </a:solidFill>
              </a:rPr>
              <a:t> 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prima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</a:rPr>
              <a:t>della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 convention</a:t>
            </a:r>
            <a:r>
              <a:rPr lang="en-US" sz="2400" b="0" i="0" dirty="0">
                <a:solidFill>
                  <a:srgbClr val="1F497D"/>
                </a:solidFill>
              </a:rPr>
              <a:t> del Kiwanis International</a:t>
            </a:r>
            <a:r>
              <a:rPr lang="en-US" sz="2400" b="0" i="0" dirty="0">
                <a:solidFill>
                  <a:srgbClr val="1F497D"/>
                </a:solidFill>
                <a:latin typeface="Calibri"/>
              </a:rPr>
              <a:t> a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</a:rPr>
              <a:t>Ginevra</a:t>
            </a:r>
            <a:endParaRPr lang="en-US" sz="2400" b="0" i="0" dirty="0">
              <a:solidFill>
                <a:srgbClr val="1F497D"/>
              </a:solidFill>
              <a:latin typeface="Calibri"/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Decidendo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diventare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un </a:t>
            </a:r>
            <a:r>
              <a:rPr lang="en-US" sz="2400" b="0" i="0" dirty="0" smtClean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club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modello</a:t>
            </a:r>
            <a:endParaRPr lang="en-US" sz="2400" b="0" i="0" dirty="0">
              <a:solidFill>
                <a:srgbClr val="1F497D"/>
              </a:solidFill>
              <a:latin typeface="Calibri"/>
              <a:ea typeface="+mn-ea"/>
              <a:cs typeface="Palatino Linotype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 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Facendo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donazione</a:t>
            </a:r>
            <a:r>
              <a:rPr lang="en-US" sz="24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personale</a:t>
            </a:r>
            <a:endParaRPr lang="en-US" sz="2400" b="0" i="0" dirty="0">
              <a:solidFill>
                <a:srgbClr val="1F497D"/>
              </a:solidFill>
              <a:latin typeface="Calibri"/>
              <a:ea typeface="+mn-ea"/>
              <a:cs typeface="Palatino Linotype"/>
            </a:endParaRPr>
          </a:p>
        </p:txBody>
      </p:sp>
      <p:pic>
        <p:nvPicPr>
          <p:cNvPr id="4" name="Picture 2" descr="http://sites.kiwanis.org/Kiwanis/Libraries/Feature_pictures/oneday_small.sflb.ash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478" y="4334115"/>
            <a:ext cx="2525355" cy="1645920"/>
          </a:xfrm>
          <a:prstGeom prst="rect">
            <a:avLst/>
          </a:prstGeom>
          <a:ln w="127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954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1011387"/>
            <a:ext cx="9144000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Il</a:t>
            </a:r>
            <a:r>
              <a:rPr lang="en-US" sz="3200" b="1" i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Service </a:t>
            </a:r>
            <a:r>
              <a:rPr lang="en-US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</a:t>
            </a: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un </a:t>
            </a:r>
            <a:r>
              <a:rPr lang="en-US" sz="3200" b="1" i="0" baseline="0" dirty="0" err="1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messaggio</a:t>
            </a:r>
            <a:r>
              <a:rPr lang="en-US" sz="3200" b="1" i="0" baseline="0" dirty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che</a:t>
            </a: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mandiamo</a:t>
            </a: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a </a:t>
            </a:r>
            <a:r>
              <a:rPr lang="en-US" sz="3200" b="1" i="0" baseline="0" dirty="0" err="1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tutto</a:t>
            </a:r>
            <a:r>
              <a:rPr lang="en-US" sz="3200" b="1" i="0" baseline="0" dirty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il</a:t>
            </a:r>
            <a:r>
              <a:rPr lang="en-US" sz="3200" b="1" i="0" baseline="0" dirty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3200" b="1" i="0" baseline="0" dirty="0" err="1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mondo</a:t>
            </a:r>
            <a:r>
              <a:rPr lang="en-US" sz="3200" b="1" i="0" baseline="0" dirty="0" smtClean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:</a:t>
            </a:r>
            <a:endParaRPr lang="en-US" sz="3200" b="1" i="0" baseline="0" dirty="0">
              <a:solidFill>
                <a:srgbClr val="124679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83288" y="2209800"/>
            <a:ext cx="4103511" cy="3190104"/>
          </a:xfrm>
        </p:spPr>
        <p:txBody>
          <a:bodyPr>
            <a:normAutofit lnSpcReduction="10000"/>
          </a:bodyPr>
          <a:lstStyle/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800" b="0" i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Queste donne contano</a:t>
            </a: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8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800" b="0" i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Meritano di dare alla luce bambini sani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8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800" b="0" i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Ogni bambino merita di avere l'opportunità di realizzare le proprie potenzialità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800" dirty="0" smtClean="0">
              <a:latin typeface="Palatino LT Std Medium"/>
              <a:cs typeface="Palatino LT Std Medium"/>
            </a:endParaRPr>
          </a:p>
        </p:txBody>
      </p:sp>
      <p:pic>
        <p:nvPicPr>
          <p:cNvPr id="4" name="Picture 15" descr="UNI40973 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4055533" cy="278189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rgbClr val="1F497D"/>
                </a:solidFill>
              </a:rPr>
              <a:t>Insieme, </a:t>
            </a:r>
            <a:br>
              <a:rPr lang="en-US" b="0" i="0">
                <a:solidFill>
                  <a:srgbClr val="1F497D"/>
                </a:solidFill>
              </a:rPr>
            </a:br>
            <a:r>
              <a:rPr lang="en-US" b="0" i="0">
                <a:solidFill>
                  <a:srgbClr val="1F497D"/>
                </a:solidFill>
              </a:rPr>
              <a:t>elimineremo il TMN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2575" y="3233717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buNone/>
            </a:pPr>
            <a:r>
              <a:rPr lang="en-US" sz="2800" b="1" i="0">
                <a:solidFill>
                  <a:srgbClr val="124679"/>
                </a:solidFill>
                <a:effectLst/>
                <a:latin typeface="Calibri"/>
                <a:ea typeface="+mn-ea"/>
                <a:cs typeface="+mn-cs"/>
              </a:rPr>
              <a:t>Una seconda opportunità di cambiare la storia</a:t>
            </a:r>
          </a:p>
        </p:txBody>
      </p:sp>
      <p:pic>
        <p:nvPicPr>
          <p:cNvPr id="12" name="Picture 11" descr="coll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805921"/>
            <a:ext cx="33750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llag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29733"/>
            <a:ext cx="18430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ollag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850" y="3953933"/>
            <a:ext cx="28289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llag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5650" y="3953933"/>
            <a:ext cx="23780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0483" name="Content Placeholder 3" descr="End of presentation slid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812922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 bwMode="auto">
          <a:xfrm>
            <a:off x="4557713" y="843263"/>
            <a:ext cx="4324350" cy="13970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Le </a:t>
            </a:r>
            <a:r>
              <a:rPr lang="en-US" sz="28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malattie</a:t>
            </a: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28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da</a:t>
            </a: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28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carenza</a:t>
            </a: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28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di</a:t>
            </a: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en-US" sz="2800" b="1" i="0" baseline="0" dirty="0" err="1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iodio</a:t>
            </a: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</a:br>
            <a:r>
              <a:rPr lang="en-US" sz="2800" b="1" i="0" baseline="0" dirty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IDD</a:t>
            </a:r>
            <a:r>
              <a:rPr lang="en-US" sz="2800" b="1" i="0" baseline="0" dirty="0">
                <a:solidFill>
                  <a:schemeClr val="tx1"/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2800" b="1" i="0" baseline="0" dirty="0">
                <a:solidFill>
                  <a:schemeClr val="tx1"/>
                </a:solidFill>
                <a:latin typeface="Verdana"/>
                <a:ea typeface="+mj-ea"/>
                <a:cs typeface="Verdana"/>
              </a:rPr>
            </a:br>
            <a:endParaRPr lang="en-US" sz="2800" b="1" i="0" baseline="0" dirty="0">
              <a:solidFill>
                <a:schemeClr val="tx1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14340" name="Picture 11" descr="IMG_1891_salt_drying,_island_outside_Kamp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8" y="3524583"/>
            <a:ext cx="4014035" cy="2651760"/>
          </a:xfrm>
          <a:prstGeom prst="rect">
            <a:avLst/>
          </a:prstGeom>
          <a:noFill/>
          <a:ln w="12700" cap="sq">
            <a:solidFill>
              <a:srgbClr val="002060"/>
            </a:solidFill>
            <a:round/>
            <a:headEnd/>
            <a:tailEnd/>
          </a:ln>
        </p:spPr>
      </p:pic>
      <p:pic>
        <p:nvPicPr>
          <p:cNvPr id="14341" name="Picture 12" descr="1_1295466061_salt-fla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8" y="744312"/>
            <a:ext cx="4014035" cy="2743200"/>
          </a:xfrm>
          <a:prstGeom prst="rect">
            <a:avLst/>
          </a:prstGeom>
          <a:ln w="12700" cap="sq">
            <a:solidFill>
              <a:srgbClr val="002060"/>
            </a:solidFill>
            <a:prstDash val="solid"/>
            <a:rou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374292" y="1940012"/>
            <a:ext cx="46090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defTabSz="457200">
              <a:buClr>
                <a:srgbClr val="1F497D"/>
              </a:buClr>
              <a:buFont typeface="Arial"/>
              <a:buChar char="•"/>
            </a:pP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Nel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1994,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il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Kiwanis ha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iniziato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una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collaborazione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con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l'UNICEF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e ha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raccolto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quasi </a:t>
            </a:r>
            <a:r>
              <a:rPr lang="en-US" sz="2000" b="1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100 </a:t>
            </a:r>
            <a:r>
              <a:rPr lang="en-US" sz="2000" b="1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milioni</a:t>
            </a:r>
            <a:r>
              <a:rPr lang="en-US" sz="2000" b="1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i="0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en-US" sz="2000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i="0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dollari</a:t>
            </a:r>
            <a:endParaRPr lang="en-US" sz="2000" i="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  <a:p>
            <a:pPr marL="283464" indent="-283464" algn="l" defTabSz="45720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3464" indent="-283464" algn="l" defTabSz="457200">
              <a:buClr>
                <a:srgbClr val="1F497D"/>
              </a:buClr>
              <a:buFont typeface="Arial"/>
              <a:buChar char="•"/>
            </a:pP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Questi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fondi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vengono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ora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utilizzati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oltre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103 </a:t>
            </a:r>
            <a:r>
              <a:rPr lang="en-US" sz="2000" b="1" dirty="0" err="1" smtClean="0">
                <a:solidFill>
                  <a:srgbClr val="1F497D"/>
                </a:solidFill>
                <a:latin typeface="Calibri"/>
              </a:rPr>
              <a:t>p</a:t>
            </a:r>
            <a:r>
              <a:rPr lang="en-US" sz="2000" b="1" i="0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aesi</a:t>
            </a:r>
            <a:r>
              <a:rPr lang="en-US" sz="2000" b="1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endParaRPr lang="en-US" sz="2000" b="1" i="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  <a:p>
            <a:pPr marL="283464" indent="-283464" algn="l" defTabSz="45720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3464" indent="-283464" algn="l" defTabSz="457200">
              <a:buClr>
                <a:srgbClr val="1F497D"/>
              </a:buClr>
              <a:buFont typeface="Arial"/>
              <a:buChar char="•"/>
            </a:pPr>
            <a:r>
              <a:rPr lang="en-US" sz="2000" b="1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80 </a:t>
            </a:r>
            <a:r>
              <a:rPr lang="en-US" sz="2000" b="1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milioni</a:t>
            </a:r>
            <a:r>
              <a:rPr lang="en-US" sz="2000" b="1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en-US" sz="2000" b="1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bambini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nel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mondo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in via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sviluppo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nasceranno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quest'anno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senza</a:t>
            </a:r>
            <a:r>
              <a:rPr lang="en-US" sz="2000" b="0" i="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IDD </a:t>
            </a:r>
          </a:p>
          <a:p>
            <a:pPr marL="283464" indent="-283464" algn="l" defTabSz="45720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3464" indent="-283464">
              <a:buClr>
                <a:srgbClr val="1F497D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Il </a:t>
            </a:r>
            <a:r>
              <a:rPr lang="en-US" sz="2000" b="0" i="0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progetto</a:t>
            </a:r>
            <a:r>
              <a:rPr lang="en-US" sz="2000" b="0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cs typeface="Palatino Linotype"/>
              </a:rPr>
              <a:t>è  </a:t>
            </a:r>
            <a:r>
              <a:rPr lang="en-US" sz="2000" dirty="0" err="1" smtClean="0">
                <a:solidFill>
                  <a:srgbClr val="1F497D"/>
                </a:solidFill>
                <a:cs typeface="Palatino Linotype"/>
              </a:rPr>
              <a:t>considerato</a:t>
            </a:r>
            <a:r>
              <a:rPr lang="en-US" sz="2000" b="0" i="0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uno</a:t>
            </a:r>
            <a:r>
              <a:rPr lang="en-US" sz="2000" b="1" i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dei</a:t>
            </a:r>
            <a:r>
              <a:rPr lang="en-US" sz="2000" b="1" i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più</a:t>
            </a:r>
            <a:r>
              <a:rPr lang="en-US" sz="20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straordinari</a:t>
            </a:r>
            <a:r>
              <a:rPr lang="en-US" sz="20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trionfi</a:t>
            </a:r>
            <a:r>
              <a:rPr lang="en-US" sz="20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sanitari</a:t>
            </a:r>
            <a:r>
              <a:rPr lang="en-US" sz="20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del XX </a:t>
            </a:r>
            <a:r>
              <a:rPr lang="en-US" sz="2000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secolo</a:t>
            </a:r>
            <a:endParaRPr lang="en-US" sz="2000" b="1" i="1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  <a:p>
            <a:pPr algn="l" defTabSz="45720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7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857956"/>
            <a:ext cx="8229600" cy="857955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Tetano materno e neonatale (TMN)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199" y="1962665"/>
            <a:ext cx="4782065" cy="4172732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Uccide circa 60.000 neonati e un numero elevato di madri ogni anno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Uccide un bambino ogni nove minuti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Colpisce le donne e i bambini più poveri e dimenticati della terra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800" dirty="0" smtClean="0">
              <a:latin typeface="Palatino LT Std Medium"/>
              <a:cs typeface="Palatino LT Std Medium"/>
            </a:endParaRPr>
          </a:p>
        </p:txBody>
      </p:sp>
      <p:pic>
        <p:nvPicPr>
          <p:cNvPr id="4" name="Picture 3" descr="Cambodia 2011 2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519" y="1625181"/>
            <a:ext cx="2728015" cy="4114800"/>
          </a:xfrm>
          <a:prstGeom prst="rect">
            <a:avLst/>
          </a:prstGeom>
          <a:noFill/>
          <a:ln w="38100" cap="sq">
            <a:solidFill>
              <a:srgbClr val="95B3D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857956"/>
            <a:ext cx="8229600" cy="857955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Le principali cause di morte per TMN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62665"/>
            <a:ext cx="8229600" cy="2362200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Carenza o accesso limitato a servizi di vaccinazione e cure prenatali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Carenza o accesso limitato a servizi per partorire in un ambiente pulito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400" b="0" i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Trattamento non corretto del cordone ombelicale dopo il parto</a:t>
            </a: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7472" indent="-347472" algn="l" defTabSz="457200">
              <a:spcBef>
                <a:spcPts val="0"/>
              </a:spcBef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Palatino LT Std Medium"/>
              <a:cs typeface="Palatino LT Std Medium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800" dirty="0" smtClean="0">
              <a:solidFill>
                <a:schemeClr val="tx2"/>
              </a:solidFill>
              <a:latin typeface="Palatino LT Std Medium"/>
              <a:cs typeface="Palatino LT Std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20281"/>
            <a:ext cx="9143999" cy="12926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en-US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Il tasso di mortalità può arrivare al </a:t>
            </a:r>
            <a:r>
              <a:rPr lang="en-US" sz="3200" b="1" i="0">
                <a:solidFill>
                  <a:srgbClr val="0099FF"/>
                </a:solidFill>
                <a:latin typeface="Calibri"/>
                <a:ea typeface="+mn-ea"/>
                <a:cs typeface="+mn-cs"/>
              </a:rPr>
              <a:t>100 percento </a:t>
            </a:r>
            <a:r>
              <a:rPr lang="en-US" sz="32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in zone che non dispongono di servizi adeguati</a:t>
            </a:r>
          </a:p>
          <a:p>
            <a:pPr algn="l" defTabSz="457200">
              <a:buNone/>
            </a:pPr>
            <a:endParaRPr lang="en-US" sz="1400" dirty="0" smtClean="0">
              <a:solidFill>
                <a:schemeClr val="tx2"/>
              </a:solidFill>
              <a:latin typeface="Palatino LT Std Medium"/>
              <a:cs typeface="Palatino LT Std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21275" y="850749"/>
            <a:ext cx="8229600" cy="685800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>
                <a:solidFill>
                  <a:srgbClr val="1F497D"/>
                </a:solidFill>
                <a:latin typeface="Verdana"/>
                <a:ea typeface="+mj-ea"/>
                <a:cs typeface="Verdana"/>
              </a:rPr>
              <a:t>Perché il Kiwanis?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1275" y="1588228"/>
            <a:ext cx="8229600" cy="3898172"/>
          </a:xfrm>
        </p:spPr>
        <p:txBody>
          <a:bodyPr>
            <a:normAutofit lnSpcReduction="10000"/>
          </a:bodyPr>
          <a:lstStyle/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Il TMN è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tragedia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straziante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e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prevenibile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Esiste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un piano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d'azione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comprovato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e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risultati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sono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misurabili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Il TMN è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già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stato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eliminato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in 20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paesi</a:t>
            </a:r>
            <a:endParaRPr lang="en-US" sz="2800" b="0" i="0" dirty="0">
              <a:solidFill>
                <a:srgbClr val="1F497D"/>
              </a:solidFill>
              <a:latin typeface="Calibri"/>
              <a:ea typeface="+mn-ea"/>
              <a:cs typeface="Palatino Linotype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Nessun'altra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organizzazione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sta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prestando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molta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attenzione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al TMN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Il Kiwanis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offrirà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l'ultimo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stimolo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necessario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per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eliminare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il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TMN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nei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38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paesi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in cui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esso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rappresenta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ancora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800" b="0" i="0" dirty="0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800" b="0" i="0" dirty="0" err="1">
                <a:solidFill>
                  <a:srgbClr val="1F497D"/>
                </a:solidFill>
                <a:latin typeface="Calibri"/>
                <a:ea typeface="+mn-ea"/>
                <a:cs typeface="Palatino Linotype"/>
              </a:rPr>
              <a:t>minaccia</a:t>
            </a:r>
            <a:endParaRPr lang="en-US" sz="2800" b="0" i="0" dirty="0">
              <a:solidFill>
                <a:srgbClr val="1F497D"/>
              </a:solidFill>
              <a:latin typeface="Calibri"/>
              <a:ea typeface="+mn-ea"/>
              <a:cs typeface="Palatino Linotyp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Calibri"/>
              </a:rPr>
              <a:t>Servire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i="0" dirty="0" err="1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US" sz="2800" b="1" i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bambini del </a:t>
            </a:r>
            <a:r>
              <a:rPr lang="en-US" sz="2800" b="1" i="0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mondo</a:t>
            </a:r>
            <a:endParaRPr lang="en-US" sz="2800" b="1" i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745067"/>
            <a:ext cx="8229600" cy="1217598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3200" b="1" i="0" baseline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Bambini e mamme muoiono, ma esiste una soluzione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62665"/>
            <a:ext cx="3737269" cy="4172732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Prevenzione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con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serie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tre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vaccinazioni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che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costano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smtClean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$1,80</a:t>
            </a:r>
            <a:endParaRPr lang="en-US" sz="2400" b="0" i="0" dirty="0">
              <a:solidFill>
                <a:srgbClr val="124679"/>
              </a:solidFill>
              <a:latin typeface="Calibri"/>
              <a:ea typeface="+mn-ea"/>
              <a:cs typeface="Palatino Linotype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Una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volta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vaccinate, le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madri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saranno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immuni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nell'età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fertile</a:t>
            </a: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L'immunità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viene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passata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ai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figli</a:t>
            </a:r>
            <a:endParaRPr lang="en-US" sz="2400" b="0" i="0" dirty="0">
              <a:solidFill>
                <a:srgbClr val="124679"/>
              </a:solidFill>
              <a:latin typeface="Calibri"/>
              <a:ea typeface="+mn-ea"/>
              <a:cs typeface="Palatino Linotype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800" dirty="0" smtClean="0">
              <a:latin typeface="Palatino LT Std Medium"/>
              <a:cs typeface="Palatino LT Std Medium"/>
            </a:endParaRPr>
          </a:p>
        </p:txBody>
      </p:sp>
      <p:pic>
        <p:nvPicPr>
          <p:cNvPr id="4" name="Picture 16" descr="UNI10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2453302"/>
            <a:ext cx="42418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44844" y="1012609"/>
            <a:ext cx="8229600" cy="685800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buNone/>
            </a:pPr>
            <a:r>
              <a:rPr lang="en-US" sz="2800" b="1" i="0" baseline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Progetto Eliminate </a:t>
            </a:r>
            <a:br>
              <a:rPr lang="en-US" sz="2800" b="1" i="0" baseline="0">
                <a:solidFill>
                  <a:srgbClr val="124679"/>
                </a:solidFill>
                <a:latin typeface="Verdana"/>
                <a:ea typeface="+mj-ea"/>
                <a:cs typeface="Verdana"/>
              </a:rPr>
            </a:br>
            <a:r>
              <a:rPr lang="en-US" sz="2800" b="1" i="0" baseline="0">
                <a:solidFill>
                  <a:srgbClr val="124679"/>
                </a:solidFill>
                <a:latin typeface="Verdana"/>
                <a:ea typeface="+mj-ea"/>
                <a:cs typeface="Verdana"/>
              </a:rPr>
              <a:t>Campagna di raccolta fondi</a:t>
            </a:r>
            <a:r>
              <a:rPr lang="en-US" sz="3200" b="1" i="0" baseline="0">
                <a:solidFill>
                  <a:srgbClr val="F79646">
                    <a:lumMod val="75000"/>
                  </a:srgbClr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3200" b="1" i="0" baseline="0">
                <a:solidFill>
                  <a:srgbClr val="F79646">
                    <a:lumMod val="75000"/>
                  </a:srgbClr>
                </a:solidFill>
                <a:latin typeface="Verdana"/>
                <a:ea typeface="+mj-ea"/>
                <a:cs typeface="Verdana"/>
              </a:rPr>
            </a:br>
            <a:r>
              <a:rPr lang="en-US" sz="3200" b="1" i="0" baseline="0">
                <a:solidFill>
                  <a:srgbClr val="1F497D">
                    <a:lumMod val="50000"/>
                  </a:srgbClr>
                </a:solidFill>
                <a:latin typeface="Palatino Linotype"/>
                <a:ea typeface="+mj-ea"/>
                <a:cs typeface="Verdana"/>
              </a:rPr>
              <a:t>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677547" y="2755556"/>
            <a:ext cx="3764193" cy="2926951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Raccogliere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un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minimo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smtClean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$110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milioni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entro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il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2015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400" dirty="0" smtClean="0">
              <a:solidFill>
                <a:srgbClr val="124679"/>
              </a:solidFill>
              <a:latin typeface="+mn-lt"/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124679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Salvare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e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proteggere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più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61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milioni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di</a:t>
            </a:r>
            <a:r>
              <a:rPr lang="en-US" sz="2400" b="0" i="0" dirty="0">
                <a:solidFill>
                  <a:srgbClr val="FF0000"/>
                </a:solidFill>
                <a:latin typeface="Calibri"/>
                <a:ea typeface="+mn-ea"/>
                <a:cs typeface="Palatino Linotype"/>
              </a:rPr>
              <a:t>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madri</a:t>
            </a:r>
            <a:r>
              <a:rPr lang="en-US" sz="2400" b="0" i="0" dirty="0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 e </a:t>
            </a:r>
            <a:r>
              <a:rPr lang="en-US" sz="2400" b="0" i="0" dirty="0" err="1">
                <a:solidFill>
                  <a:srgbClr val="124679"/>
                </a:solidFill>
                <a:latin typeface="Calibri"/>
                <a:ea typeface="+mn-ea"/>
                <a:cs typeface="Palatino Linotype"/>
              </a:rPr>
              <a:t>neonati</a:t>
            </a:r>
            <a:endParaRPr lang="en-US" sz="2400" b="0" i="0" dirty="0">
              <a:solidFill>
                <a:srgbClr val="124679"/>
              </a:solidFill>
              <a:latin typeface="Calibri"/>
              <a:ea typeface="+mn-ea"/>
              <a:cs typeface="Palatino Linotype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sz="2800" dirty="0" smtClean="0">
              <a:latin typeface="Palatino LT Std Medium"/>
              <a:cs typeface="Palatino LT Std Medium"/>
            </a:endParaRPr>
          </a:p>
        </p:txBody>
      </p:sp>
      <p:pic>
        <p:nvPicPr>
          <p:cNvPr id="7" name="Picture 3" descr="Mother Cradling Bab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18" y="2494217"/>
            <a:ext cx="2461182" cy="37020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mbodia 2011 3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57" y="2518931"/>
            <a:ext cx="2431533" cy="3666858"/>
          </a:xfrm>
          <a:prstGeom prst="rect">
            <a:avLst/>
          </a:prstGeom>
          <a:noFill/>
          <a:ln w="9525" cap="sq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2356" y="1927654"/>
            <a:ext cx="9144000" cy="646331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en-US" sz="36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Il nostro sforzo principale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Eliminate Projec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Eliminate Project presentation template</Template>
  <TotalTime>495</TotalTime>
  <Words>465</Words>
  <Application>Microsoft Office PowerPoint</Application>
  <PresentationFormat>Presentazione su schermo (4:3)</PresentationFormat>
  <Paragraphs>80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The Eliminate Project presentation template</vt:lpstr>
      <vt:lpstr>Il Progetto Eliminate   Campagna di raccolta fondi</vt:lpstr>
      <vt:lpstr>Diapositiva 2</vt:lpstr>
      <vt:lpstr>Diapositiva 3</vt:lpstr>
      <vt:lpstr>Le malattie da carenza di iodio IDD </vt:lpstr>
      <vt:lpstr>Tetano materno e neonatale (TMN)</vt:lpstr>
      <vt:lpstr>Le principali cause di morte per TMN</vt:lpstr>
      <vt:lpstr>Perché il Kiwanis?</vt:lpstr>
      <vt:lpstr>Bambini e mamme muoiono, ma esiste una soluzione </vt:lpstr>
      <vt:lpstr>Progetto Eliminate  Campagna di raccolta fondi  </vt:lpstr>
      <vt:lpstr>Come riusciremo nella nostra impresa?</vt:lpstr>
      <vt:lpstr>Come puoi aiutarci ora?</vt:lpstr>
      <vt:lpstr>Il Service è un messaggio che mandiamo a tutto il mondo:</vt:lpstr>
      <vt:lpstr>Insieme,  elimineremo il TMN</vt:lpstr>
    </vt:vector>
  </TitlesOfParts>
  <Company>Kiwanis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Kassie Barker</dc:creator>
  <cp:lastModifiedBy>Utente</cp:lastModifiedBy>
  <cp:revision>43</cp:revision>
  <dcterms:created xsi:type="dcterms:W3CDTF">2011-04-07T15:36:57Z</dcterms:created>
  <dcterms:modified xsi:type="dcterms:W3CDTF">2011-07-06T06:12:04Z</dcterms:modified>
</cp:coreProperties>
</file>